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</p:sldIdLst>
  <p:sldSz cx="9144000" cy="6858000" type="letter"/>
  <p:notesSz cx="31235650" cy="21126450"/>
  <p:defaultTextStyle>
    <a:defPPr>
      <a:defRPr lang="en-US"/>
    </a:defPPr>
    <a:lvl1pPr marL="0" algn="l" defTabSz="266639" rtl="0" eaLnBrk="1" latinLnBrk="0" hangingPunct="1">
      <a:defRPr sz="525" kern="1200">
        <a:solidFill>
          <a:schemeClr val="tx1"/>
        </a:solidFill>
        <a:latin typeface="+mn-lt"/>
        <a:ea typeface="+mn-ea"/>
        <a:cs typeface="+mn-cs"/>
      </a:defRPr>
    </a:lvl1pPr>
    <a:lvl2pPr marL="133320" algn="l" defTabSz="266639" rtl="0" eaLnBrk="1" latinLnBrk="0" hangingPunct="1">
      <a:defRPr sz="525" kern="1200">
        <a:solidFill>
          <a:schemeClr val="tx1"/>
        </a:solidFill>
        <a:latin typeface="+mn-lt"/>
        <a:ea typeface="+mn-ea"/>
        <a:cs typeface="+mn-cs"/>
      </a:defRPr>
    </a:lvl2pPr>
    <a:lvl3pPr marL="266639" algn="l" defTabSz="266639" rtl="0" eaLnBrk="1" latinLnBrk="0" hangingPunct="1">
      <a:defRPr sz="525" kern="1200">
        <a:solidFill>
          <a:schemeClr val="tx1"/>
        </a:solidFill>
        <a:latin typeface="+mn-lt"/>
        <a:ea typeface="+mn-ea"/>
        <a:cs typeface="+mn-cs"/>
      </a:defRPr>
    </a:lvl3pPr>
    <a:lvl4pPr marL="399959" algn="l" defTabSz="266639" rtl="0" eaLnBrk="1" latinLnBrk="0" hangingPunct="1">
      <a:defRPr sz="525" kern="1200">
        <a:solidFill>
          <a:schemeClr val="tx1"/>
        </a:solidFill>
        <a:latin typeface="+mn-lt"/>
        <a:ea typeface="+mn-ea"/>
        <a:cs typeface="+mn-cs"/>
      </a:defRPr>
    </a:lvl4pPr>
    <a:lvl5pPr marL="533278" algn="l" defTabSz="266639" rtl="0" eaLnBrk="1" latinLnBrk="0" hangingPunct="1">
      <a:defRPr sz="525" kern="1200">
        <a:solidFill>
          <a:schemeClr val="tx1"/>
        </a:solidFill>
        <a:latin typeface="+mn-lt"/>
        <a:ea typeface="+mn-ea"/>
        <a:cs typeface="+mn-cs"/>
      </a:defRPr>
    </a:lvl5pPr>
    <a:lvl6pPr marL="666598" algn="l" defTabSz="266639" rtl="0" eaLnBrk="1" latinLnBrk="0" hangingPunct="1">
      <a:defRPr sz="525" kern="1200">
        <a:solidFill>
          <a:schemeClr val="tx1"/>
        </a:solidFill>
        <a:latin typeface="+mn-lt"/>
        <a:ea typeface="+mn-ea"/>
        <a:cs typeface="+mn-cs"/>
      </a:defRPr>
    </a:lvl6pPr>
    <a:lvl7pPr marL="799917" algn="l" defTabSz="266639" rtl="0" eaLnBrk="1" latinLnBrk="0" hangingPunct="1">
      <a:defRPr sz="525" kern="1200">
        <a:solidFill>
          <a:schemeClr val="tx1"/>
        </a:solidFill>
        <a:latin typeface="+mn-lt"/>
        <a:ea typeface="+mn-ea"/>
        <a:cs typeface="+mn-cs"/>
      </a:defRPr>
    </a:lvl7pPr>
    <a:lvl8pPr marL="933237" algn="l" defTabSz="266639" rtl="0" eaLnBrk="1" latinLnBrk="0" hangingPunct="1">
      <a:defRPr sz="525" kern="1200">
        <a:solidFill>
          <a:schemeClr val="tx1"/>
        </a:solidFill>
        <a:latin typeface="+mn-lt"/>
        <a:ea typeface="+mn-ea"/>
        <a:cs typeface="+mn-cs"/>
      </a:defRPr>
    </a:lvl8pPr>
    <a:lvl9pPr marL="1066556" algn="l" defTabSz="266639" rtl="0" eaLnBrk="1" latinLnBrk="0" hangingPunct="1">
      <a:defRPr sz="52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3"/>
  </p:normalViewPr>
  <p:slideViewPr>
    <p:cSldViewPr snapToGrid="0" snapToObjects="1">
      <p:cViewPr>
        <p:scale>
          <a:sx n="194" d="100"/>
          <a:sy n="194" d="100"/>
        </p:scale>
        <p:origin x="-288" y="-4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80463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238"/>
            <a:ext cx="80463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80100" y="3682238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238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subTitle"/>
          </p:nvPr>
        </p:nvSpPr>
        <p:spPr>
          <a:xfrm>
            <a:off x="457200" y="1604700"/>
            <a:ext cx="8046300" cy="3977663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80463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subTitle"/>
          </p:nvPr>
        </p:nvSpPr>
        <p:spPr>
          <a:xfrm>
            <a:off x="457200" y="273150"/>
            <a:ext cx="8229200" cy="53091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57200" y="3682238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700"/>
            <a:ext cx="8046300" cy="3977663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80100" y="3682238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57200" y="3682238"/>
            <a:ext cx="80462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80463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57200" y="3682238"/>
            <a:ext cx="80463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4580100" y="3682238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4" name="PlaceHolder 5"/>
          <p:cNvSpPr>
            <a:spLocks noGrp="1"/>
          </p:cNvSpPr>
          <p:nvPr>
            <p:ph type="body"/>
          </p:nvPr>
        </p:nvSpPr>
        <p:spPr>
          <a:xfrm>
            <a:off x="457200" y="3682238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80463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150"/>
            <a:ext cx="8229200" cy="53091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238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580100" y="3682238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5025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580100" y="1604700"/>
            <a:ext cx="39265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238"/>
            <a:ext cx="8046200" cy="1897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4913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r>
              <a:rPr lang="en-US"/>
              <a:t>Click to edit the title text format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80465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254020" rtl="0" eaLnBrk="1" latinLnBrk="0" hangingPunct="1">
        <a:lnSpc>
          <a:spcPct val="90000"/>
        </a:lnSpc>
        <a:spcBef>
          <a:spcPct val="0"/>
        </a:spcBef>
        <a:buNone/>
        <a:defRPr sz="12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505" indent="-63505" algn="l" defTabSz="254020" rtl="0" eaLnBrk="1" latinLnBrk="0" hangingPunct="1">
        <a:lnSpc>
          <a:spcPct val="90000"/>
        </a:lnSpc>
        <a:spcBef>
          <a:spcPts val="278"/>
        </a:spcBef>
        <a:buFont typeface="Arial"/>
        <a:buChar char="•"/>
        <a:defRPr sz="778" kern="1200">
          <a:solidFill>
            <a:schemeClr val="tx1"/>
          </a:solidFill>
          <a:latin typeface="+mn-lt"/>
          <a:ea typeface="+mn-ea"/>
          <a:cs typeface="+mn-cs"/>
        </a:defRPr>
      </a:lvl1pPr>
      <a:lvl2pPr marL="190515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667" kern="1200">
          <a:solidFill>
            <a:schemeClr val="tx1"/>
          </a:solidFill>
          <a:latin typeface="+mn-lt"/>
          <a:ea typeface="+mn-ea"/>
          <a:cs typeface="+mn-cs"/>
        </a:defRPr>
      </a:lvl2pPr>
      <a:lvl3pPr marL="317525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56" kern="1200">
          <a:solidFill>
            <a:schemeClr val="tx1"/>
          </a:solidFill>
          <a:latin typeface="+mn-lt"/>
          <a:ea typeface="+mn-ea"/>
          <a:cs typeface="+mn-cs"/>
        </a:defRPr>
      </a:lvl3pPr>
      <a:lvl4pPr marL="44453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4pPr>
      <a:lvl5pPr marL="57154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5pPr>
      <a:lvl6pPr marL="69855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6pPr>
      <a:lvl7pPr marL="82556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7pPr>
      <a:lvl8pPr marL="95257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8pPr>
      <a:lvl9pPr marL="107958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1pPr>
      <a:lvl2pPr marL="12701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2pPr>
      <a:lvl3pPr marL="25402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3pPr>
      <a:lvl4pPr marL="38103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4pPr>
      <a:lvl5pPr marL="50804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5pPr>
      <a:lvl6pPr marL="63505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6pPr>
      <a:lvl7pPr marL="76206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7pPr>
      <a:lvl8pPr marL="88907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8pPr>
      <a:lvl9pPr marL="101608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150"/>
            <a:ext cx="8229200" cy="1144913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r>
              <a:rPr lang="en-US"/>
              <a:t>Click to edit the title text format</a:t>
            </a:r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700"/>
            <a:ext cx="8046300" cy="397755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/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/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/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254020" rtl="0" eaLnBrk="1" latinLnBrk="0" hangingPunct="1">
        <a:lnSpc>
          <a:spcPct val="90000"/>
        </a:lnSpc>
        <a:spcBef>
          <a:spcPct val="0"/>
        </a:spcBef>
        <a:buNone/>
        <a:defRPr sz="12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3505" indent="-63505" algn="l" defTabSz="254020" rtl="0" eaLnBrk="1" latinLnBrk="0" hangingPunct="1">
        <a:lnSpc>
          <a:spcPct val="90000"/>
        </a:lnSpc>
        <a:spcBef>
          <a:spcPts val="278"/>
        </a:spcBef>
        <a:buFont typeface="Arial"/>
        <a:buChar char="•"/>
        <a:defRPr sz="778" kern="1200">
          <a:solidFill>
            <a:schemeClr val="tx1"/>
          </a:solidFill>
          <a:latin typeface="+mn-lt"/>
          <a:ea typeface="+mn-ea"/>
          <a:cs typeface="+mn-cs"/>
        </a:defRPr>
      </a:lvl1pPr>
      <a:lvl2pPr marL="190515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667" kern="1200">
          <a:solidFill>
            <a:schemeClr val="tx1"/>
          </a:solidFill>
          <a:latin typeface="+mn-lt"/>
          <a:ea typeface="+mn-ea"/>
          <a:cs typeface="+mn-cs"/>
        </a:defRPr>
      </a:lvl2pPr>
      <a:lvl3pPr marL="317525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56" kern="1200">
          <a:solidFill>
            <a:schemeClr val="tx1"/>
          </a:solidFill>
          <a:latin typeface="+mn-lt"/>
          <a:ea typeface="+mn-ea"/>
          <a:cs typeface="+mn-cs"/>
        </a:defRPr>
      </a:lvl3pPr>
      <a:lvl4pPr marL="44453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4pPr>
      <a:lvl5pPr marL="57154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5pPr>
      <a:lvl6pPr marL="69855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6pPr>
      <a:lvl7pPr marL="82556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7pPr>
      <a:lvl8pPr marL="95257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8pPr>
      <a:lvl9pPr marL="1079586" indent="-63505" algn="l" defTabSz="254020" rtl="0" eaLnBrk="1" latinLnBrk="0" hangingPunct="1">
        <a:lnSpc>
          <a:spcPct val="90000"/>
        </a:lnSpc>
        <a:spcBef>
          <a:spcPts val="139"/>
        </a:spcBef>
        <a:buFont typeface="Arial"/>
        <a:buChar char="•"/>
        <a:defRPr sz="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1pPr>
      <a:lvl2pPr marL="12701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2pPr>
      <a:lvl3pPr marL="25402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3pPr>
      <a:lvl4pPr marL="381030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4pPr>
      <a:lvl5pPr marL="50804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5pPr>
      <a:lvl6pPr marL="63505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6pPr>
      <a:lvl7pPr marL="76206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7pPr>
      <a:lvl8pPr marL="88907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8pPr>
      <a:lvl9pPr marL="1016081" algn="l" defTabSz="254020" rtl="0" eaLnBrk="1" latinLnBrk="0" hangingPunct="1">
        <a:defRPr sz="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006" y="5196114"/>
            <a:ext cx="1130960" cy="397930"/>
          </a:xfrm>
          <a:prstGeom prst="rect">
            <a:avLst/>
          </a:prstGeom>
        </p:spPr>
      </p:pic>
      <p:sp>
        <p:nvSpPr>
          <p:cNvPr id="79" name="CustomShape 7"/>
          <p:cNvSpPr/>
          <p:nvPr/>
        </p:nvSpPr>
        <p:spPr>
          <a:xfrm>
            <a:off x="3318179" y="213003"/>
            <a:ext cx="2260600" cy="18034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r>
              <a:rPr lang="en-US" sz="1667" b="1" i="1" dirty="0">
                <a:solidFill>
                  <a:srgbClr val="000000"/>
                </a:solidFill>
                <a:latin typeface="Arial"/>
                <a:ea typeface="DejaVu Sans"/>
              </a:rPr>
              <a:t>Web Application for Optimizing</a:t>
            </a:r>
          </a:p>
          <a:p>
            <a:pPr algn="ctr"/>
            <a:r>
              <a:rPr lang="en-US" sz="1667" b="1" i="1" dirty="0">
                <a:solidFill>
                  <a:srgbClr val="000000"/>
                </a:solidFill>
                <a:latin typeface="Arial"/>
                <a:ea typeface="DejaVu Sans"/>
              </a:rPr>
              <a:t> Restaurant Experience</a:t>
            </a:r>
            <a:endParaRPr sz="1667" dirty="0"/>
          </a:p>
          <a:p>
            <a:pPr algn="ctr"/>
            <a:endParaRPr lang="en-US" sz="1333" dirty="0"/>
          </a:p>
          <a:p>
            <a:pPr algn="ctr"/>
            <a:r>
              <a:rPr lang="en-US" sz="1000" b="1" dirty="0"/>
              <a:t>Olivia Zhang</a:t>
            </a:r>
          </a:p>
          <a:p>
            <a:pPr algn="ctr"/>
            <a:r>
              <a:rPr lang="en-US" sz="1000" b="1" dirty="0"/>
              <a:t>Computer Systems Research </a:t>
            </a:r>
            <a:r>
              <a:rPr lang="en-US" sz="1000" b="1" smtClean="0"/>
              <a:t>Lab 2015-16</a:t>
            </a:r>
            <a:endParaRPr lang="en-US" sz="1000" b="1" dirty="0"/>
          </a:p>
          <a:p>
            <a:pPr algn="ctr"/>
            <a:r>
              <a:rPr lang="en-US" sz="1000" b="1" dirty="0"/>
              <a:t>Dr. </a:t>
            </a:r>
            <a:r>
              <a:rPr lang="en-US" sz="1000" b="1" dirty="0" smtClean="0"/>
              <a:t>Gabor</a:t>
            </a:r>
            <a:endParaRPr sz="146" dirty="0"/>
          </a:p>
          <a:p>
            <a:pPr algn="ctr"/>
            <a:endParaRPr sz="146" dirty="0"/>
          </a:p>
          <a:p>
            <a:pPr algn="ctr"/>
            <a:endParaRPr sz="146" dirty="0"/>
          </a:p>
          <a:p>
            <a:pPr algn="ctr"/>
            <a:endParaRPr sz="146" dirty="0"/>
          </a:p>
          <a:p>
            <a:pPr algn="ctr"/>
            <a:endParaRPr sz="146" dirty="0"/>
          </a:p>
          <a:p>
            <a:pPr algn="ctr"/>
            <a:endParaRPr sz="146" dirty="0"/>
          </a:p>
          <a:p>
            <a:pPr algn="ctr"/>
            <a:endParaRPr sz="146" dirty="0"/>
          </a:p>
          <a:p>
            <a:pPr algn="ctr"/>
            <a:endParaRPr sz="146" dirty="0"/>
          </a:p>
          <a:p>
            <a:pPr algn="ctr"/>
            <a:endParaRPr sz="146" dirty="0"/>
          </a:p>
        </p:txBody>
      </p:sp>
      <p:pic>
        <p:nvPicPr>
          <p:cNvPr id="15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03" y="5318661"/>
            <a:ext cx="652373" cy="334040"/>
          </a:xfrm>
          <a:prstGeom prst="rect">
            <a:avLst/>
          </a:prstGeom>
        </p:spPr>
      </p:pic>
      <p:cxnSp>
        <p:nvCxnSpPr>
          <p:cNvPr id="17" name="Straight Arrow Connector 16"/>
          <p:cNvCxnSpPr/>
          <p:nvPr/>
        </p:nvCxnSpPr>
        <p:spPr>
          <a:xfrm>
            <a:off x="1410086" y="4535903"/>
            <a:ext cx="0" cy="234245"/>
          </a:xfrm>
          <a:prstGeom prst="straightConnector1">
            <a:avLst/>
          </a:prstGeom>
          <a:ln w="762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692190" y="4926932"/>
            <a:ext cx="290524" cy="365603"/>
          </a:xfrm>
          <a:prstGeom prst="straightConnector1">
            <a:avLst/>
          </a:prstGeom>
          <a:ln w="762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914746" y="4926932"/>
            <a:ext cx="331785" cy="308208"/>
          </a:xfrm>
          <a:prstGeom prst="straightConnector1">
            <a:avLst/>
          </a:prstGeom>
          <a:ln w="762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1451924" y="5099763"/>
            <a:ext cx="3329" cy="459172"/>
          </a:xfrm>
          <a:prstGeom prst="straightConnector1">
            <a:avLst/>
          </a:prstGeom>
          <a:ln w="762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0199" y="5619892"/>
            <a:ext cx="383449" cy="383449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93198" y="424147"/>
            <a:ext cx="2276511" cy="139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dirty="0"/>
              <a:t>	Introduction</a:t>
            </a:r>
          </a:p>
          <a:p>
            <a:pPr lvl="1"/>
            <a:endParaRPr lang="en-US" sz="550" dirty="0">
              <a:solidFill>
                <a:srgbClr val="000000"/>
              </a:solidFill>
            </a:endParaRPr>
          </a:p>
          <a:p>
            <a:pPr lvl="2" algn="just"/>
            <a:r>
              <a:rPr lang="en-US" sz="550" dirty="0">
                <a:solidFill>
                  <a:srgbClr val="000000"/>
                </a:solidFill>
              </a:rPr>
              <a:t>Restaurant </a:t>
            </a:r>
            <a:r>
              <a:rPr lang="en-US" sz="550" dirty="0" smtClean="0">
                <a:solidFill>
                  <a:srgbClr val="000000"/>
                </a:solidFill>
              </a:rPr>
              <a:t>capacity and “crowdedness” can </a:t>
            </a:r>
            <a:r>
              <a:rPr lang="en-US" sz="550" dirty="0">
                <a:solidFill>
                  <a:srgbClr val="000000"/>
                </a:solidFill>
              </a:rPr>
              <a:t>have </a:t>
            </a:r>
            <a:r>
              <a:rPr lang="en-US" sz="550" dirty="0" err="1" smtClean="0">
                <a:solidFill>
                  <a:srgbClr val="000000"/>
                </a:solidFill>
              </a:rPr>
              <a:t>tremen-dous</a:t>
            </a:r>
            <a:r>
              <a:rPr lang="en-US" sz="550" dirty="0" smtClean="0">
                <a:solidFill>
                  <a:srgbClr val="000000"/>
                </a:solidFill>
              </a:rPr>
              <a:t> </a:t>
            </a:r>
            <a:r>
              <a:rPr lang="en-US" sz="550" dirty="0" smtClean="0">
                <a:solidFill>
                  <a:srgbClr val="000000"/>
                </a:solidFill>
              </a:rPr>
              <a:t>impact </a:t>
            </a:r>
            <a:r>
              <a:rPr lang="en-US" sz="550" dirty="0">
                <a:solidFill>
                  <a:srgbClr val="000000"/>
                </a:solidFill>
              </a:rPr>
              <a:t>on the quality of a dining experience, and </a:t>
            </a:r>
            <a:r>
              <a:rPr lang="en-US" sz="550" dirty="0" smtClean="0">
                <a:solidFill>
                  <a:srgbClr val="000000"/>
                </a:solidFill>
              </a:rPr>
              <a:t>affect </a:t>
            </a:r>
            <a:r>
              <a:rPr lang="en-US" sz="550" dirty="0">
                <a:solidFill>
                  <a:srgbClr val="000000"/>
                </a:solidFill>
              </a:rPr>
              <a:t>wait time as </a:t>
            </a:r>
            <a:r>
              <a:rPr lang="en-US" sz="550" dirty="0" smtClean="0">
                <a:solidFill>
                  <a:srgbClr val="000000"/>
                </a:solidFill>
              </a:rPr>
              <a:t>well </a:t>
            </a:r>
            <a:r>
              <a:rPr lang="en-US" sz="550" dirty="0">
                <a:solidFill>
                  <a:srgbClr val="000000"/>
                </a:solidFill>
              </a:rPr>
              <a:t>as service speed. While several </a:t>
            </a:r>
            <a:r>
              <a:rPr lang="en-US" sz="550" dirty="0" smtClean="0">
                <a:solidFill>
                  <a:srgbClr val="000000"/>
                </a:solidFill>
              </a:rPr>
              <a:t>technology </a:t>
            </a:r>
            <a:r>
              <a:rPr lang="en-US" sz="550" dirty="0">
                <a:solidFill>
                  <a:srgbClr val="000000"/>
                </a:solidFill>
              </a:rPr>
              <a:t>services exist for the restaurant industry, a </a:t>
            </a:r>
            <a:r>
              <a:rPr lang="en-US" sz="550" dirty="0" smtClean="0">
                <a:solidFill>
                  <a:srgbClr val="000000"/>
                </a:solidFill>
              </a:rPr>
              <a:t>ca-</a:t>
            </a:r>
            <a:r>
              <a:rPr lang="en-US" sz="550" dirty="0" err="1" smtClean="0">
                <a:solidFill>
                  <a:srgbClr val="000000"/>
                </a:solidFill>
              </a:rPr>
              <a:t>pacity</a:t>
            </a:r>
            <a:r>
              <a:rPr lang="en-US" sz="550" dirty="0" smtClean="0">
                <a:solidFill>
                  <a:srgbClr val="000000"/>
                </a:solidFill>
              </a:rPr>
              <a:t> </a:t>
            </a:r>
            <a:r>
              <a:rPr lang="en-US" sz="550" dirty="0">
                <a:solidFill>
                  <a:srgbClr val="000000"/>
                </a:solidFill>
              </a:rPr>
              <a:t>measuring </a:t>
            </a:r>
            <a:r>
              <a:rPr lang="en-US" sz="550" dirty="0" smtClean="0">
                <a:solidFill>
                  <a:srgbClr val="000000"/>
                </a:solidFill>
              </a:rPr>
              <a:t>website is a relatively unexplored area.  </a:t>
            </a:r>
          </a:p>
          <a:p>
            <a:pPr lvl="2" algn="just"/>
            <a:endParaRPr lang="en-US" sz="550" dirty="0">
              <a:solidFill>
                <a:srgbClr val="000000"/>
              </a:solidFill>
            </a:endParaRPr>
          </a:p>
          <a:p>
            <a:pPr lvl="2" algn="just"/>
            <a:r>
              <a:rPr lang="en-US" sz="550" dirty="0">
                <a:solidFill>
                  <a:srgbClr val="000000"/>
                </a:solidFill>
              </a:rPr>
              <a:t>The Restaurant Capacity Tracker </a:t>
            </a:r>
            <a:r>
              <a:rPr lang="en-US" sz="550" dirty="0" smtClean="0">
                <a:solidFill>
                  <a:srgbClr val="000000"/>
                </a:solidFill>
              </a:rPr>
              <a:t>site </a:t>
            </a:r>
            <a:r>
              <a:rPr lang="en-US" sz="550" dirty="0">
                <a:solidFill>
                  <a:srgbClr val="000000"/>
                </a:solidFill>
              </a:rPr>
              <a:t>uses real time information from various Web APIs </a:t>
            </a:r>
            <a:r>
              <a:rPr lang="en-US" sz="550" dirty="0" smtClean="0">
                <a:solidFill>
                  <a:srgbClr val="000000"/>
                </a:solidFill>
              </a:rPr>
              <a:t>to </a:t>
            </a:r>
            <a:r>
              <a:rPr lang="en-US" sz="550" dirty="0">
                <a:solidFill>
                  <a:srgbClr val="000000"/>
                </a:solidFill>
              </a:rPr>
              <a:t>estimate the current </a:t>
            </a:r>
            <a:r>
              <a:rPr lang="en-US" sz="550" dirty="0" smtClean="0">
                <a:solidFill>
                  <a:srgbClr val="000000"/>
                </a:solidFill>
              </a:rPr>
              <a:t>capacity </a:t>
            </a:r>
            <a:r>
              <a:rPr lang="en-US" sz="550" dirty="0">
                <a:solidFill>
                  <a:srgbClr val="000000"/>
                </a:solidFill>
              </a:rPr>
              <a:t>of a restaurant. From a list of restaurants fitting </a:t>
            </a:r>
            <a:r>
              <a:rPr lang="en-US" sz="550" dirty="0" smtClean="0">
                <a:solidFill>
                  <a:srgbClr val="000000"/>
                </a:solidFill>
              </a:rPr>
              <a:t>the </a:t>
            </a:r>
            <a:r>
              <a:rPr lang="en-US" sz="550" dirty="0">
                <a:solidFill>
                  <a:srgbClr val="000000"/>
                </a:solidFill>
              </a:rPr>
              <a:t>given specifications, the </a:t>
            </a:r>
            <a:r>
              <a:rPr lang="en-US" sz="550" dirty="0" smtClean="0">
                <a:solidFill>
                  <a:srgbClr val="000000"/>
                </a:solidFill>
              </a:rPr>
              <a:t>user may choose the </a:t>
            </a:r>
            <a:r>
              <a:rPr lang="en-US" sz="550" dirty="0">
                <a:solidFill>
                  <a:srgbClr val="000000"/>
                </a:solidFill>
              </a:rPr>
              <a:t>best option from the calculated results to plan </a:t>
            </a:r>
            <a:r>
              <a:rPr lang="en-US" sz="550" dirty="0" smtClean="0">
                <a:solidFill>
                  <a:srgbClr val="000000"/>
                </a:solidFill>
              </a:rPr>
              <a:t>a convenient </a:t>
            </a:r>
            <a:r>
              <a:rPr lang="en-US" sz="550" dirty="0">
                <a:solidFill>
                  <a:srgbClr val="000000"/>
                </a:solidFill>
              </a:rPr>
              <a:t>dining experience. </a:t>
            </a:r>
            <a:endParaRPr lang="en-US" sz="550" dirty="0"/>
          </a:p>
        </p:txBody>
      </p:sp>
      <p:sp>
        <p:nvSpPr>
          <p:cNvPr id="44" name="TextBox 43"/>
          <p:cNvSpPr txBox="1"/>
          <p:nvPr/>
        </p:nvSpPr>
        <p:spPr>
          <a:xfrm>
            <a:off x="349482" y="2115150"/>
            <a:ext cx="2020227" cy="2033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dirty="0"/>
              <a:t>Project Structur</a:t>
            </a:r>
            <a:r>
              <a:rPr lang="en-US" sz="1500" dirty="0"/>
              <a:t>e </a:t>
            </a:r>
          </a:p>
          <a:p>
            <a:pPr algn="just"/>
            <a:endParaRPr lang="en-US" sz="667" dirty="0">
              <a:solidFill>
                <a:srgbClr val="000000"/>
              </a:solidFill>
            </a:endParaRPr>
          </a:p>
          <a:p>
            <a:pPr algn="just"/>
            <a:r>
              <a:rPr lang="en-US" sz="550" dirty="0">
                <a:solidFill>
                  <a:srgbClr val="000000"/>
                </a:solidFill>
              </a:rPr>
              <a:t>The </a:t>
            </a:r>
            <a:r>
              <a:rPr lang="en-US" sz="550" dirty="0" smtClean="0">
                <a:solidFill>
                  <a:srgbClr val="000000"/>
                </a:solidFill>
              </a:rPr>
              <a:t>site </a:t>
            </a:r>
            <a:r>
              <a:rPr lang="en-US" sz="550" dirty="0">
                <a:solidFill>
                  <a:srgbClr val="000000"/>
                </a:solidFill>
              </a:rPr>
              <a:t>is built using JavaScript, HTML, and PHP. The </a:t>
            </a:r>
            <a:r>
              <a:rPr lang="en-US" sz="550" dirty="0" smtClean="0">
                <a:solidFill>
                  <a:srgbClr val="000000"/>
                </a:solidFill>
              </a:rPr>
              <a:t>site </a:t>
            </a:r>
            <a:r>
              <a:rPr lang="en-US" sz="550" dirty="0">
                <a:solidFill>
                  <a:srgbClr val="000000"/>
                </a:solidFill>
              </a:rPr>
              <a:t>communicates with the Yelp API, Google Maps API, and Open Table API to </a:t>
            </a:r>
            <a:r>
              <a:rPr lang="en-US" sz="550" dirty="0" smtClean="0">
                <a:solidFill>
                  <a:srgbClr val="000000"/>
                </a:solidFill>
              </a:rPr>
              <a:t>receive the following </a:t>
            </a:r>
            <a:r>
              <a:rPr lang="en-US" sz="550" dirty="0">
                <a:solidFill>
                  <a:srgbClr val="000000"/>
                </a:solidFill>
              </a:rPr>
              <a:t>information about </a:t>
            </a:r>
            <a:r>
              <a:rPr lang="en-US" sz="550" dirty="0" smtClean="0">
                <a:solidFill>
                  <a:srgbClr val="000000"/>
                </a:solidFill>
              </a:rPr>
              <a:t>restaurants: address</a:t>
            </a:r>
            <a:r>
              <a:rPr lang="en-US" sz="550" dirty="0">
                <a:solidFill>
                  <a:srgbClr val="000000"/>
                </a:solidFill>
              </a:rPr>
              <a:t>, </a:t>
            </a:r>
            <a:r>
              <a:rPr lang="en-US" sz="550" dirty="0" smtClean="0">
                <a:solidFill>
                  <a:srgbClr val="000000"/>
                </a:solidFill>
              </a:rPr>
              <a:t>cuisine </a:t>
            </a:r>
            <a:r>
              <a:rPr lang="en-US" sz="550" dirty="0">
                <a:solidFill>
                  <a:srgbClr val="000000"/>
                </a:solidFill>
              </a:rPr>
              <a:t>type, and </a:t>
            </a:r>
            <a:r>
              <a:rPr lang="en-US" sz="550" dirty="0" smtClean="0">
                <a:solidFill>
                  <a:srgbClr val="000000"/>
                </a:solidFill>
              </a:rPr>
              <a:t>average </a:t>
            </a:r>
            <a:r>
              <a:rPr lang="en-US" sz="550" dirty="0">
                <a:solidFill>
                  <a:srgbClr val="000000"/>
                </a:solidFill>
              </a:rPr>
              <a:t>rating from Yelp; estimated driving time from a given start location from Google Maps; and price range and reservation </a:t>
            </a:r>
            <a:r>
              <a:rPr lang="en-US" sz="550" dirty="0" smtClean="0">
                <a:solidFill>
                  <a:srgbClr val="000000"/>
                </a:solidFill>
              </a:rPr>
              <a:t>information </a:t>
            </a:r>
            <a:r>
              <a:rPr lang="en-US" sz="550" dirty="0">
                <a:solidFill>
                  <a:srgbClr val="000000"/>
                </a:solidFill>
              </a:rPr>
              <a:t>from the Open Table API. </a:t>
            </a:r>
          </a:p>
          <a:p>
            <a:pPr algn="just"/>
            <a:endParaRPr lang="en-US" sz="550" dirty="0">
              <a:solidFill>
                <a:srgbClr val="000000"/>
              </a:solidFill>
            </a:endParaRPr>
          </a:p>
          <a:p>
            <a:pPr algn="just"/>
            <a:r>
              <a:rPr lang="en-US" sz="550" dirty="0">
                <a:solidFill>
                  <a:srgbClr val="000000"/>
                </a:solidFill>
              </a:rPr>
              <a:t>Relevant information is stored in a SQLite database, from which an algorithm is used to calculate the estimated </a:t>
            </a:r>
            <a:r>
              <a:rPr lang="en-US" sz="550" dirty="0" smtClean="0">
                <a:solidFill>
                  <a:srgbClr val="000000"/>
                </a:solidFill>
              </a:rPr>
              <a:t>ca-</a:t>
            </a:r>
            <a:r>
              <a:rPr lang="en-US" sz="550" dirty="0" err="1" smtClean="0">
                <a:solidFill>
                  <a:srgbClr val="000000"/>
                </a:solidFill>
              </a:rPr>
              <a:t>pacity</a:t>
            </a:r>
            <a:r>
              <a:rPr lang="en-US" sz="550" dirty="0">
                <a:solidFill>
                  <a:srgbClr val="000000"/>
                </a:solidFill>
              </a:rPr>
              <a:t>. The algorithm uses </a:t>
            </a:r>
            <a:r>
              <a:rPr lang="en-US" sz="550" dirty="0" smtClean="0">
                <a:solidFill>
                  <a:srgbClr val="000000"/>
                </a:solidFill>
              </a:rPr>
              <a:t>the time </a:t>
            </a:r>
            <a:r>
              <a:rPr lang="en-US" sz="550" dirty="0">
                <a:solidFill>
                  <a:srgbClr val="000000"/>
                </a:solidFill>
              </a:rPr>
              <a:t>of day, type of </a:t>
            </a:r>
            <a:r>
              <a:rPr lang="en-US" sz="550" dirty="0" err="1" smtClean="0">
                <a:solidFill>
                  <a:srgbClr val="000000"/>
                </a:solidFill>
              </a:rPr>
              <a:t>restau</a:t>
            </a:r>
            <a:r>
              <a:rPr lang="en-US" sz="550" dirty="0" smtClean="0">
                <a:solidFill>
                  <a:srgbClr val="000000"/>
                </a:solidFill>
              </a:rPr>
              <a:t>-rant</a:t>
            </a:r>
            <a:r>
              <a:rPr lang="en-US" sz="550" dirty="0">
                <a:solidFill>
                  <a:srgbClr val="000000"/>
                </a:solidFill>
              </a:rPr>
              <a:t>, and capacity trends parsed from user reviews to </a:t>
            </a:r>
            <a:r>
              <a:rPr lang="en-US" sz="550" dirty="0" smtClean="0">
                <a:solidFill>
                  <a:srgbClr val="000000"/>
                </a:solidFill>
              </a:rPr>
              <a:t>deter-mine </a:t>
            </a:r>
            <a:r>
              <a:rPr lang="en-US" sz="550" dirty="0">
                <a:solidFill>
                  <a:srgbClr val="000000"/>
                </a:solidFill>
              </a:rPr>
              <a:t>a numerical estimate.</a:t>
            </a:r>
          </a:p>
          <a:p>
            <a:pPr algn="just"/>
            <a:endParaRPr lang="en-US" sz="550" dirty="0">
              <a:solidFill>
                <a:srgbClr val="000000"/>
              </a:solidFill>
            </a:endParaRPr>
          </a:p>
          <a:p>
            <a:pPr algn="just"/>
            <a:r>
              <a:rPr lang="en-US" sz="550" dirty="0">
                <a:solidFill>
                  <a:srgbClr val="000000"/>
                </a:solidFill>
              </a:rPr>
              <a:t>In addition, the </a:t>
            </a:r>
            <a:r>
              <a:rPr lang="en-US" sz="550" dirty="0" smtClean="0">
                <a:solidFill>
                  <a:srgbClr val="000000"/>
                </a:solidFill>
              </a:rPr>
              <a:t>site </a:t>
            </a:r>
            <a:r>
              <a:rPr lang="en-US" sz="550" dirty="0">
                <a:solidFill>
                  <a:srgbClr val="000000"/>
                </a:solidFill>
              </a:rPr>
              <a:t>uses an account system to </a:t>
            </a:r>
            <a:r>
              <a:rPr lang="en-US" sz="550" dirty="0" smtClean="0">
                <a:solidFill>
                  <a:srgbClr val="000000"/>
                </a:solidFill>
              </a:rPr>
              <a:t>customize the page for the user by prefilling known fields, and receives real-time </a:t>
            </a:r>
            <a:r>
              <a:rPr lang="en-US" sz="550" dirty="0">
                <a:solidFill>
                  <a:srgbClr val="000000"/>
                </a:solidFill>
              </a:rPr>
              <a:t>user input on </a:t>
            </a:r>
            <a:r>
              <a:rPr lang="en-US" sz="550" dirty="0" smtClean="0">
                <a:solidFill>
                  <a:srgbClr val="000000"/>
                </a:solidFill>
              </a:rPr>
              <a:t>capacity </a:t>
            </a:r>
            <a:r>
              <a:rPr lang="en-US" sz="550" dirty="0">
                <a:solidFill>
                  <a:srgbClr val="000000"/>
                </a:solidFill>
              </a:rPr>
              <a:t>to aid </a:t>
            </a:r>
            <a:r>
              <a:rPr lang="en-US" sz="550" dirty="0" smtClean="0">
                <a:solidFill>
                  <a:srgbClr val="000000"/>
                </a:solidFill>
              </a:rPr>
              <a:t>its </a:t>
            </a:r>
            <a:r>
              <a:rPr lang="en-US" sz="550" dirty="0">
                <a:solidFill>
                  <a:srgbClr val="000000"/>
                </a:solidFill>
              </a:rPr>
              <a:t>calculations. </a:t>
            </a:r>
          </a:p>
          <a:p>
            <a:endParaRPr lang="en-US" sz="550" dirty="0"/>
          </a:p>
          <a:p>
            <a:endParaRPr lang="en-US" sz="550" dirty="0"/>
          </a:p>
        </p:txBody>
      </p:sp>
      <p:grpSp>
        <p:nvGrpSpPr>
          <p:cNvPr id="47" name="Group 46"/>
          <p:cNvGrpSpPr/>
          <p:nvPr/>
        </p:nvGrpSpPr>
        <p:grpSpPr>
          <a:xfrm>
            <a:off x="1078963" y="4750504"/>
            <a:ext cx="798084" cy="255046"/>
            <a:chOff x="3201386" y="16777008"/>
            <a:chExt cx="2316650" cy="695934"/>
          </a:xfrm>
        </p:grpSpPr>
        <p:sp>
          <p:nvSpPr>
            <p:cNvPr id="60" name="Rectangle 59"/>
            <p:cNvSpPr/>
            <p:nvPr/>
          </p:nvSpPr>
          <p:spPr>
            <a:xfrm>
              <a:off x="3201386" y="16777008"/>
              <a:ext cx="2316650" cy="695934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6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609500" y="16876607"/>
              <a:ext cx="1368340" cy="54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00" dirty="0" smtClean="0"/>
                <a:t> Server</a:t>
              </a:r>
              <a:endParaRPr lang="en-US" sz="700" dirty="0"/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349483" y="6003341"/>
            <a:ext cx="2276486" cy="263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6" i="1" dirty="0"/>
              <a:t>Fig. 1: The server </a:t>
            </a:r>
            <a:r>
              <a:rPr lang="en-US" sz="556" i="1" dirty="0" smtClean="0"/>
              <a:t>communicates </a:t>
            </a:r>
            <a:r>
              <a:rPr lang="en-US" sz="556" i="1" dirty="0"/>
              <a:t>with APIs from Yelp, </a:t>
            </a:r>
            <a:r>
              <a:rPr lang="en-US" sz="556" i="1" dirty="0" err="1"/>
              <a:t>OpenTable</a:t>
            </a:r>
            <a:r>
              <a:rPr lang="en-US" sz="556" i="1" dirty="0"/>
              <a:t>, and Google Maps to display the results in the browser. 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139424" y="1773901"/>
            <a:ext cx="2655612" cy="4156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33" dirty="0" smtClean="0"/>
              <a:t>Site </a:t>
            </a:r>
            <a:r>
              <a:rPr lang="en-US" sz="1333" dirty="0"/>
              <a:t>Functionalities</a:t>
            </a:r>
          </a:p>
          <a:p>
            <a:endParaRPr lang="en-US" sz="667" dirty="0"/>
          </a:p>
          <a:p>
            <a:pPr algn="just"/>
            <a:r>
              <a:rPr lang="en-US" sz="550" dirty="0"/>
              <a:t>After “Cuisine Type</a:t>
            </a:r>
            <a:r>
              <a:rPr lang="en-US" sz="550" dirty="0" smtClean="0"/>
              <a:t>” </a:t>
            </a:r>
            <a:r>
              <a:rPr lang="en-US" sz="550" dirty="0"/>
              <a:t>and “Location” fields </a:t>
            </a:r>
            <a:r>
              <a:rPr lang="en-US" sz="550" dirty="0" smtClean="0"/>
              <a:t>are submitted, </a:t>
            </a:r>
            <a:r>
              <a:rPr lang="en-US" sz="550" dirty="0"/>
              <a:t>the </a:t>
            </a:r>
            <a:r>
              <a:rPr lang="en-US" sz="550" dirty="0" smtClean="0"/>
              <a:t>site </a:t>
            </a:r>
            <a:r>
              <a:rPr lang="en-US" sz="550" dirty="0"/>
              <a:t>returns a list of restaurants, with the option to alter the number displayed. The price range, </a:t>
            </a:r>
            <a:r>
              <a:rPr lang="en-US" sz="550" dirty="0" smtClean="0"/>
              <a:t>aver-age </a:t>
            </a:r>
            <a:r>
              <a:rPr lang="en-US" sz="550" dirty="0" smtClean="0"/>
              <a:t>rating, Yelp page link </a:t>
            </a:r>
            <a:r>
              <a:rPr lang="en-US" sz="550" dirty="0"/>
              <a:t>and estimated driving time are displayed in </a:t>
            </a:r>
            <a:r>
              <a:rPr lang="en-US" sz="550" dirty="0" smtClean="0"/>
              <a:t>columns</a:t>
            </a:r>
            <a:r>
              <a:rPr lang="en-US" sz="550" dirty="0"/>
              <a:t>, with each </a:t>
            </a:r>
            <a:r>
              <a:rPr lang="en-US" sz="550" dirty="0" smtClean="0"/>
              <a:t>row comprising </a:t>
            </a:r>
            <a:r>
              <a:rPr lang="en-US" sz="550" dirty="0"/>
              <a:t>a </a:t>
            </a:r>
            <a:r>
              <a:rPr lang="en-US" sz="550" dirty="0" smtClean="0"/>
              <a:t>restaurant. </a:t>
            </a:r>
            <a:r>
              <a:rPr lang="en-US" sz="550" dirty="0"/>
              <a:t>If the restaurant exists in the </a:t>
            </a:r>
            <a:r>
              <a:rPr lang="en-US" sz="550" dirty="0" err="1"/>
              <a:t>OpenTable</a:t>
            </a:r>
            <a:r>
              <a:rPr lang="en-US" sz="550" dirty="0"/>
              <a:t> </a:t>
            </a:r>
            <a:r>
              <a:rPr lang="en-US" sz="550" dirty="0" smtClean="0"/>
              <a:t>database</a:t>
            </a:r>
            <a:r>
              <a:rPr lang="en-US" sz="550" dirty="0"/>
              <a:t>, a link to make a reservation is displayed.</a:t>
            </a:r>
          </a:p>
          <a:p>
            <a:endParaRPr lang="en-US" sz="500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 smtClean="0"/>
          </a:p>
          <a:p>
            <a:endParaRPr lang="en-US" sz="556" dirty="0" smtClean="0"/>
          </a:p>
          <a:p>
            <a:pPr algn="just"/>
            <a:endParaRPr lang="en-US" sz="550" dirty="0" smtClean="0"/>
          </a:p>
          <a:p>
            <a:pPr algn="just"/>
            <a:endParaRPr lang="en-US" sz="550" dirty="0"/>
          </a:p>
          <a:p>
            <a:pPr algn="just"/>
            <a:endParaRPr lang="en-US" sz="550" dirty="0" smtClean="0"/>
          </a:p>
          <a:p>
            <a:pPr algn="just"/>
            <a:r>
              <a:rPr lang="en-US" sz="550" dirty="0" smtClean="0"/>
              <a:t>Upon </a:t>
            </a:r>
            <a:r>
              <a:rPr lang="en-US" sz="550" dirty="0"/>
              <a:t>clicking on the </a:t>
            </a:r>
            <a:r>
              <a:rPr lang="en-US" sz="550" dirty="0" smtClean="0"/>
              <a:t>“estimated driving time”, shown </a:t>
            </a:r>
            <a:r>
              <a:rPr lang="en-US" sz="550" dirty="0"/>
              <a:t>in green, the user is </a:t>
            </a:r>
            <a:r>
              <a:rPr lang="en-US" sz="550" dirty="0" smtClean="0"/>
              <a:t>di-</a:t>
            </a:r>
            <a:r>
              <a:rPr lang="en-US" sz="550" dirty="0" err="1" smtClean="0"/>
              <a:t>rected</a:t>
            </a:r>
            <a:r>
              <a:rPr lang="en-US" sz="550" dirty="0" smtClean="0"/>
              <a:t> </a:t>
            </a:r>
            <a:r>
              <a:rPr lang="en-US" sz="550" dirty="0"/>
              <a:t>to the traffic page, where he or she can view the route from a given start </a:t>
            </a:r>
            <a:r>
              <a:rPr lang="en-US" sz="550" dirty="0" smtClean="0"/>
              <a:t>location </a:t>
            </a:r>
            <a:r>
              <a:rPr lang="en-US" sz="550" dirty="0"/>
              <a:t>to the restaurant. </a:t>
            </a:r>
            <a:r>
              <a:rPr lang="en-US" sz="550" dirty="0" smtClean="0"/>
              <a:t>Zooming capabilities and </a:t>
            </a:r>
            <a:r>
              <a:rPr lang="en-US" sz="550" dirty="0"/>
              <a:t>a</a:t>
            </a:r>
            <a:r>
              <a:rPr lang="en-US" sz="550" dirty="0" smtClean="0"/>
              <a:t>n </a:t>
            </a:r>
            <a:r>
              <a:rPr lang="en-US" sz="550" dirty="0"/>
              <a:t>option to toggle traffic </a:t>
            </a:r>
            <a:r>
              <a:rPr lang="en-US" sz="550" dirty="0" smtClean="0"/>
              <a:t>dis-play are </a:t>
            </a:r>
            <a:r>
              <a:rPr lang="en-US" sz="550" dirty="0"/>
              <a:t>also included. </a:t>
            </a:r>
            <a:r>
              <a:rPr lang="en-US" sz="550" dirty="0" smtClean="0"/>
              <a:t>The </a:t>
            </a:r>
            <a:r>
              <a:rPr lang="en-US" sz="550" dirty="0"/>
              <a:t>“directions” </a:t>
            </a:r>
            <a:r>
              <a:rPr lang="en-US" sz="550" dirty="0" smtClean="0"/>
              <a:t>button </a:t>
            </a:r>
            <a:r>
              <a:rPr lang="en-US" sz="550" dirty="0"/>
              <a:t>provides a list of step-by-step driving instructions through the Google Maps directions services. </a:t>
            </a:r>
          </a:p>
          <a:p>
            <a:endParaRPr lang="en-US" sz="500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146" dirty="0"/>
          </a:p>
        </p:txBody>
      </p:sp>
      <p:sp>
        <p:nvSpPr>
          <p:cNvPr id="81" name="TextBox 80"/>
          <p:cNvSpPr txBox="1"/>
          <p:nvPr/>
        </p:nvSpPr>
        <p:spPr>
          <a:xfrm>
            <a:off x="6482876" y="427367"/>
            <a:ext cx="2300303" cy="4403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22" dirty="0" smtClean="0"/>
              <a:t>Site Functionalities (cont.)</a:t>
            </a:r>
          </a:p>
          <a:p>
            <a:endParaRPr lang="en-US" sz="500" dirty="0"/>
          </a:p>
          <a:p>
            <a:pPr algn="just"/>
            <a:r>
              <a:rPr lang="en-US" sz="550" dirty="0"/>
              <a:t>The Login page allows users the option to access accounts and </a:t>
            </a:r>
            <a:r>
              <a:rPr lang="en-US" sz="550" dirty="0" err="1" smtClean="0"/>
              <a:t>facil-itates</a:t>
            </a:r>
            <a:r>
              <a:rPr lang="en-US" sz="550" dirty="0" smtClean="0"/>
              <a:t> site usage </a:t>
            </a:r>
            <a:r>
              <a:rPr lang="en-US" sz="550" dirty="0"/>
              <a:t>by storing the name and “home location” of the user, and </a:t>
            </a:r>
            <a:r>
              <a:rPr lang="en-US" sz="550" dirty="0" smtClean="0"/>
              <a:t>auto-fills </a:t>
            </a:r>
            <a:r>
              <a:rPr lang="en-US" sz="550" dirty="0"/>
              <a:t>these values into each search. A</a:t>
            </a:r>
            <a:r>
              <a:rPr lang="en-US" sz="550" dirty="0" smtClean="0"/>
              <a:t> </a:t>
            </a:r>
            <a:r>
              <a:rPr lang="en-US" sz="550" dirty="0"/>
              <a:t>user can also report </a:t>
            </a:r>
            <a:r>
              <a:rPr lang="en-US" sz="550" dirty="0" smtClean="0"/>
              <a:t>real </a:t>
            </a:r>
            <a:r>
              <a:rPr lang="en-US" sz="550" dirty="0"/>
              <a:t>time capacity value for a restaurant they may </a:t>
            </a:r>
            <a:r>
              <a:rPr lang="en-US" sz="550" dirty="0" smtClean="0"/>
              <a:t>currently be at</a:t>
            </a:r>
            <a:r>
              <a:rPr lang="en-US" sz="550" dirty="0"/>
              <a:t>, represented as an integer from 1 (Least </a:t>
            </a:r>
            <a:r>
              <a:rPr lang="en-US" sz="550" dirty="0" smtClean="0"/>
              <a:t>Crowded</a:t>
            </a:r>
            <a:r>
              <a:rPr lang="en-US" sz="550" dirty="0"/>
              <a:t>) to 5 (Extremely Busy), which is then used in the calculation algorithm. </a:t>
            </a:r>
          </a:p>
          <a:p>
            <a:endParaRPr lang="en-US" sz="550" dirty="0"/>
          </a:p>
          <a:p>
            <a:endParaRPr lang="en-US" sz="1333" dirty="0"/>
          </a:p>
          <a:p>
            <a:endParaRPr lang="en-US" sz="1333" dirty="0"/>
          </a:p>
          <a:p>
            <a:endParaRPr lang="en-US" sz="1333" dirty="0"/>
          </a:p>
          <a:p>
            <a:endParaRPr lang="en-US" sz="1333" dirty="0"/>
          </a:p>
          <a:p>
            <a:endParaRPr lang="en-US" sz="1333" dirty="0"/>
          </a:p>
          <a:p>
            <a:endParaRPr lang="en-US" sz="1333" dirty="0"/>
          </a:p>
          <a:p>
            <a:endParaRPr lang="en-US" sz="1111" dirty="0"/>
          </a:p>
          <a:p>
            <a:endParaRPr lang="en-US" sz="1111" dirty="0" smtClean="0"/>
          </a:p>
          <a:p>
            <a:endParaRPr lang="en-US" sz="400" dirty="0" smtClean="0"/>
          </a:p>
          <a:p>
            <a:r>
              <a:rPr lang="en-US" sz="1220" dirty="0" smtClean="0"/>
              <a:t>Capacity </a:t>
            </a:r>
            <a:r>
              <a:rPr lang="en-US" sz="1220" dirty="0"/>
              <a:t>Algorithm</a:t>
            </a:r>
          </a:p>
          <a:p>
            <a:endParaRPr lang="en-US" sz="667" dirty="0"/>
          </a:p>
          <a:p>
            <a:pPr algn="just"/>
            <a:r>
              <a:rPr lang="en-US" sz="550" dirty="0"/>
              <a:t>The capacity is displayed as a waiting time in the application. </a:t>
            </a:r>
            <a:r>
              <a:rPr lang="en-US" sz="550" dirty="0" err="1" smtClean="0"/>
              <a:t>Sev-eral</a:t>
            </a:r>
            <a:r>
              <a:rPr lang="en-US" sz="550" dirty="0" smtClean="0"/>
              <a:t> </a:t>
            </a:r>
            <a:r>
              <a:rPr lang="en-US" sz="550" dirty="0"/>
              <a:t>factors are assigned number values, and a weighted average is scaled and translated into a time duration. The primary factors in the capacity algorithm are day of the week, with </a:t>
            </a:r>
            <a:r>
              <a:rPr lang="en-US" sz="550" dirty="0" smtClean="0"/>
              <a:t>weekend </a:t>
            </a:r>
            <a:r>
              <a:rPr lang="en-US" sz="550" dirty="0"/>
              <a:t>and </a:t>
            </a:r>
            <a:r>
              <a:rPr lang="en-US" sz="550" dirty="0" smtClean="0"/>
              <a:t>Friday as </a:t>
            </a:r>
            <a:r>
              <a:rPr lang="en-US" sz="550" dirty="0"/>
              <a:t>the busiest, and time of day, with evenings as the busiest. Past </a:t>
            </a:r>
            <a:r>
              <a:rPr lang="en-US" sz="550" dirty="0" smtClean="0"/>
              <a:t>re-views </a:t>
            </a:r>
            <a:r>
              <a:rPr lang="en-US" sz="550" dirty="0"/>
              <a:t>are also parsed for key phrases and wait times. In the </a:t>
            </a:r>
            <a:r>
              <a:rPr lang="en-US" sz="550" dirty="0" smtClean="0"/>
              <a:t>ac-count </a:t>
            </a:r>
            <a:r>
              <a:rPr lang="en-US" sz="550" dirty="0"/>
              <a:t>system, users have the option to report real-time capacity </a:t>
            </a:r>
            <a:r>
              <a:rPr lang="en-US" sz="550" dirty="0" smtClean="0"/>
              <a:t>in-formation to </a:t>
            </a:r>
            <a:r>
              <a:rPr lang="en-US" sz="550" dirty="0"/>
              <a:t>the </a:t>
            </a:r>
            <a:r>
              <a:rPr lang="en-US" sz="550" dirty="0" smtClean="0"/>
              <a:t>site, </a:t>
            </a:r>
            <a:r>
              <a:rPr lang="en-US" sz="550" dirty="0"/>
              <a:t>which is also used in the </a:t>
            </a:r>
            <a:r>
              <a:rPr lang="en-US" sz="550" dirty="0" smtClean="0"/>
              <a:t>algorithm: </a:t>
            </a:r>
            <a:r>
              <a:rPr lang="en-US" sz="550" dirty="0"/>
              <a:t>the current time is checked with the time reported by the user, and the reported capacity is incorporated into the calculation. </a:t>
            </a:r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556" dirty="0"/>
          </a:p>
          <a:p>
            <a:endParaRPr lang="en-US" sz="146" dirty="0"/>
          </a:p>
        </p:txBody>
      </p:sp>
      <p:sp>
        <p:nvSpPr>
          <p:cNvPr id="62" name="TextBox 61"/>
          <p:cNvSpPr txBox="1"/>
          <p:nvPr/>
        </p:nvSpPr>
        <p:spPr>
          <a:xfrm>
            <a:off x="6491312" y="4176710"/>
            <a:ext cx="2300302" cy="810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20" dirty="0"/>
              <a:t>Data Storage </a:t>
            </a:r>
          </a:p>
          <a:p>
            <a:endParaRPr lang="en-US" sz="550" dirty="0"/>
          </a:p>
          <a:p>
            <a:pPr algn="just"/>
            <a:r>
              <a:rPr lang="en-US" sz="550" dirty="0"/>
              <a:t>Data for the Restaurant Capacity </a:t>
            </a:r>
            <a:r>
              <a:rPr lang="en-US" sz="550" dirty="0" smtClean="0"/>
              <a:t>site is </a:t>
            </a:r>
            <a:r>
              <a:rPr lang="en-US" sz="550" dirty="0"/>
              <a:t>stored using an SQLite </a:t>
            </a:r>
            <a:r>
              <a:rPr lang="en-US" sz="550" dirty="0" smtClean="0"/>
              <a:t>data-base</a:t>
            </a:r>
            <a:r>
              <a:rPr lang="en-US" sz="550" dirty="0"/>
              <a:t>, with tables for (1) User Account Information, (2) </a:t>
            </a:r>
            <a:r>
              <a:rPr lang="en-US" sz="550" dirty="0" smtClean="0"/>
              <a:t>Restaurant Information, and </a:t>
            </a:r>
            <a:r>
              <a:rPr lang="en-US" sz="550" dirty="0"/>
              <a:t>(3) Reviews. For each account, the </a:t>
            </a:r>
            <a:r>
              <a:rPr lang="en-US" sz="550" dirty="0" smtClean="0"/>
              <a:t>reviews </a:t>
            </a:r>
            <a:r>
              <a:rPr lang="en-US" sz="550" dirty="0" smtClean="0"/>
              <a:t>con-</a:t>
            </a:r>
            <a:r>
              <a:rPr lang="en-US" sz="550" dirty="0" err="1" smtClean="0"/>
              <a:t>tributed</a:t>
            </a:r>
            <a:r>
              <a:rPr lang="en-US" sz="550" dirty="0" smtClean="0"/>
              <a:t> </a:t>
            </a:r>
            <a:r>
              <a:rPr lang="en-US" sz="550" dirty="0"/>
              <a:t>by that user are tracked by storing the keys of each review in an array field of the user. </a:t>
            </a:r>
          </a:p>
          <a:p>
            <a:endParaRPr lang="en-US" sz="146" dirty="0"/>
          </a:p>
        </p:txBody>
      </p:sp>
      <p:sp>
        <p:nvSpPr>
          <p:cNvPr id="63" name="Rectangle 62"/>
          <p:cNvSpPr/>
          <p:nvPr/>
        </p:nvSpPr>
        <p:spPr>
          <a:xfrm>
            <a:off x="6491312" y="4878949"/>
            <a:ext cx="2352644" cy="1366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111" dirty="0" smtClean="0"/>
          </a:p>
          <a:p>
            <a:r>
              <a:rPr lang="en-US" sz="1220" dirty="0" smtClean="0"/>
              <a:t>Conclusions </a:t>
            </a:r>
            <a:r>
              <a:rPr lang="en-US" sz="1220" dirty="0"/>
              <a:t>&amp; Future </a:t>
            </a:r>
            <a:r>
              <a:rPr lang="en-US" sz="1220" dirty="0" smtClean="0"/>
              <a:t>Work</a:t>
            </a:r>
            <a:endParaRPr lang="en-US" sz="1220" dirty="0"/>
          </a:p>
          <a:p>
            <a:endParaRPr lang="en-US" sz="500" dirty="0"/>
          </a:p>
          <a:p>
            <a:r>
              <a:rPr lang="en-US" sz="550" dirty="0"/>
              <a:t>The application provides a streamlined view of real-time restaurant information, and </a:t>
            </a:r>
            <a:r>
              <a:rPr lang="en-US" sz="550" dirty="0" smtClean="0"/>
              <a:t>aids </a:t>
            </a:r>
            <a:r>
              <a:rPr lang="en-US" sz="550" dirty="0"/>
              <a:t>the user in choosing a place to eat. </a:t>
            </a:r>
          </a:p>
          <a:p>
            <a:endParaRPr lang="en-US" sz="550" dirty="0"/>
          </a:p>
          <a:p>
            <a:pPr algn="just"/>
            <a:r>
              <a:rPr lang="en-US" sz="550" dirty="0"/>
              <a:t>Future improvements include the creation of a more sophisticated </a:t>
            </a:r>
            <a:r>
              <a:rPr lang="en-US" sz="550" dirty="0" err="1" smtClean="0"/>
              <a:t>cal-culation</a:t>
            </a:r>
            <a:r>
              <a:rPr lang="en-US" sz="550" dirty="0" smtClean="0"/>
              <a:t> </a:t>
            </a:r>
            <a:r>
              <a:rPr lang="en-US" sz="550" dirty="0"/>
              <a:t>algorithm that more comprehensively incorporates past </a:t>
            </a:r>
            <a:r>
              <a:rPr lang="en-US" sz="550" dirty="0" smtClean="0"/>
              <a:t>user reviews </a:t>
            </a:r>
            <a:r>
              <a:rPr lang="en-US" sz="550" dirty="0"/>
              <a:t>and time of day to detect capacity trends and yields closer estimations for capacity, in addition to recognizing exceptions for </a:t>
            </a:r>
            <a:r>
              <a:rPr lang="en-US" sz="550" dirty="0" err="1"/>
              <a:t>h</a:t>
            </a:r>
            <a:r>
              <a:rPr lang="en-US" sz="550" dirty="0" err="1" smtClean="0"/>
              <a:t>oli</a:t>
            </a:r>
            <a:r>
              <a:rPr lang="en-US" sz="550" dirty="0" smtClean="0"/>
              <a:t>-days</a:t>
            </a:r>
            <a:r>
              <a:rPr lang="en-US" sz="550" dirty="0"/>
              <a:t>, closings, etc. </a:t>
            </a:r>
            <a:r>
              <a:rPr lang="en-US" sz="550" dirty="0" smtClean="0"/>
              <a:t>Load </a:t>
            </a:r>
            <a:r>
              <a:rPr lang="en-US" sz="550" dirty="0"/>
              <a:t>time of the results page can </a:t>
            </a:r>
            <a:r>
              <a:rPr lang="en-US" sz="550" dirty="0" smtClean="0"/>
              <a:t>also be </a:t>
            </a:r>
            <a:r>
              <a:rPr lang="en-US" sz="550" dirty="0"/>
              <a:t>improved by caching previous searches and increasing code efficiency. </a:t>
            </a:r>
          </a:p>
          <a:p>
            <a:endParaRPr lang="en-US" sz="500" dirty="0"/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751" y="1439703"/>
            <a:ext cx="2070125" cy="1103809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102" y="4685117"/>
            <a:ext cx="2593370" cy="1267088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0102" y="2673776"/>
            <a:ext cx="2602498" cy="937357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1078963" y="4076187"/>
            <a:ext cx="798084" cy="537585"/>
            <a:chOff x="1078963" y="4076187"/>
            <a:chExt cx="798084" cy="537585"/>
          </a:xfrm>
        </p:grpSpPr>
        <p:sp>
          <p:nvSpPr>
            <p:cNvPr id="33" name="Rectangle 32"/>
            <p:cNvSpPr/>
            <p:nvPr/>
          </p:nvSpPr>
          <p:spPr>
            <a:xfrm>
              <a:off x="1078963" y="4076187"/>
              <a:ext cx="798084" cy="537585"/>
            </a:xfrm>
            <a:prstGeom prst="rect">
              <a:avLst/>
            </a:prstGeom>
            <a:solidFill>
              <a:srgbClr val="BAEBFF"/>
            </a:solidFill>
            <a:ln w="57150">
              <a:solidFill>
                <a:srgbClr val="0070C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46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260199" y="4250942"/>
              <a:ext cx="48220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dirty="0" smtClean="0"/>
                <a:t>Browser</a:t>
              </a:r>
              <a:endParaRPr lang="en-US" sz="600" dirty="0"/>
            </a:p>
          </p:txBody>
        </p:sp>
      </p:grpSp>
      <p:sp>
        <p:nvSpPr>
          <p:cNvPr id="4" name="Rectangle 3"/>
          <p:cNvSpPr/>
          <p:nvPr/>
        </p:nvSpPr>
        <p:spPr>
          <a:xfrm>
            <a:off x="3139424" y="5952205"/>
            <a:ext cx="2655612" cy="169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" i="1" dirty="0"/>
              <a:t>Fig. </a:t>
            </a:r>
            <a:r>
              <a:rPr lang="en-US" sz="500" i="1" dirty="0" smtClean="0"/>
              <a:t>3: Screen capture of the traffic page, with options to view driving routes.</a:t>
            </a:r>
            <a:endParaRPr lang="en-US" sz="500" i="1" dirty="0"/>
          </a:p>
        </p:txBody>
      </p:sp>
      <p:sp>
        <p:nvSpPr>
          <p:cNvPr id="27" name="Rectangle 26"/>
          <p:cNvSpPr/>
          <p:nvPr/>
        </p:nvSpPr>
        <p:spPr>
          <a:xfrm>
            <a:off x="3139424" y="3611133"/>
            <a:ext cx="2655612" cy="169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" i="1" dirty="0"/>
              <a:t>Fig. </a:t>
            </a:r>
            <a:r>
              <a:rPr lang="en-US" sz="500" i="1" dirty="0" smtClean="0"/>
              <a:t>2:  Screen capture of the restaurant results page.</a:t>
            </a:r>
            <a:endParaRPr lang="en-US" sz="500" i="1" dirty="0"/>
          </a:p>
        </p:txBody>
      </p:sp>
      <p:sp>
        <p:nvSpPr>
          <p:cNvPr id="28" name="Rectangle 27"/>
          <p:cNvSpPr/>
          <p:nvPr/>
        </p:nvSpPr>
        <p:spPr>
          <a:xfrm>
            <a:off x="6474440" y="2520073"/>
            <a:ext cx="2160436" cy="169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" i="1" dirty="0"/>
              <a:t>Fig. 4</a:t>
            </a:r>
            <a:r>
              <a:rPr lang="en-US" sz="500" i="1" dirty="0" smtClean="0"/>
              <a:t>:  Screen capture of the form for real-time user-reported capacity.</a:t>
            </a:r>
            <a:endParaRPr lang="en-US" sz="500" i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1110</TotalTime>
  <Words>752</Words>
  <Application>Microsoft Macintosh PowerPoint</Application>
  <PresentationFormat>Letter Paper (8.5x11 in)</PresentationFormat>
  <Paragraphs>97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DejaVu Sans</vt:lpstr>
      <vt:lpstr>StarSymbol</vt:lpstr>
      <vt:lpstr>Arial</vt:lpstr>
      <vt:lpstr>Office Theme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Olivia Zhang</cp:lastModifiedBy>
  <cp:revision>37</cp:revision>
  <cp:lastPrinted>2016-04-20T15:50:39Z</cp:lastPrinted>
  <dcterms:modified xsi:type="dcterms:W3CDTF">2016-04-21T16:32:55Z</dcterms:modified>
</cp:coreProperties>
</file>